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Fact information"/>
          <p:cNvSpPr txBox="1"/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pc="-88" sz="2940"/>
            </a:lvl1pPr>
          </a:lstStyle>
          <a:p>
            <a:pPr/>
            <a:r>
              <a:t>Fact information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ttribution"/>
          <p:cNvSpPr txBox="1"/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pc="-84" sz="2800"/>
            </a:lvl1pPr>
          </a:lstStyle>
          <a:p>
            <a:pPr/>
            <a:r>
              <a:t>Attribution </a:t>
            </a:r>
          </a:p>
        </p:txBody>
      </p:sp>
      <p:sp>
        <p:nvSpPr>
          <p:cNvPr id="125" name="Body Level One…"/>
          <p:cNvSpPr txBox="1"/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1pPr>
            <a:lvl2pPr marL="714375" indent="-2571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2pPr>
            <a:lvl3pPr marL="714375" indent="2000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3pPr>
            <a:lvl4pPr marL="714375" indent="6572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4pPr>
            <a:lvl5pPr marL="714375" indent="11144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High angle view of a pink inflatable raft in a pool"/>
          <p:cNvSpPr/>
          <p:nvPr>
            <p:ph type="pic" idx="21"/>
          </p:nvPr>
        </p:nvSpPr>
        <p:spPr>
          <a:xfrm>
            <a:off x="5867400" y="0"/>
            <a:ext cx="20573997" cy="13715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Palm trees against a pink and purple sky after sunset"/>
          <p:cNvSpPr/>
          <p:nvPr>
            <p:ph type="pic" sz="half" idx="22"/>
          </p:nvPr>
        </p:nvSpPr>
        <p:spPr>
          <a:xfrm>
            <a:off x="-1" y="-1159934"/>
            <a:ext cx="12065001" cy="9050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A pink inflatable ring floating in a pool"/>
          <p:cNvSpPr/>
          <p:nvPr>
            <p:ph type="pic" sz="half" idx="23"/>
          </p:nvPr>
        </p:nvSpPr>
        <p:spPr>
          <a:xfrm>
            <a:off x="-1" y="6326054"/>
            <a:ext cx="12065001" cy="80433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Miami Beach palm trees against a pink sky after sunset with art deco buildings in the background"/>
          <p:cNvSpPr/>
          <p:nvPr>
            <p:ph type="pic" idx="21"/>
          </p:nvPr>
        </p:nvSpPr>
        <p:spPr>
          <a:xfrm>
            <a:off x="-368300" y="-482600"/>
            <a:ext cx="25133300" cy="1675271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Low angle view of a building and palm trees under a bright sky"/>
          <p:cNvSpPr/>
          <p:nvPr>
            <p:ph type="pic" idx="21"/>
          </p:nvPr>
        </p:nvSpPr>
        <p:spPr>
          <a:xfrm>
            <a:off x="-254000" y="-3937000"/>
            <a:ext cx="24980900" cy="1873990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Presentation Title"/>
          <p:cNvSpPr txBox="1"/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9014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31" name="Low angle view of a palm tree with Dubai’s skyscrapers in the background"/>
          <p:cNvSpPr/>
          <p:nvPr>
            <p:ph type="pic" idx="21"/>
          </p:nvPr>
        </p:nvSpPr>
        <p:spPr>
          <a:xfrm>
            <a:off x="14033251" y="-897806"/>
            <a:ext cx="10349536" cy="1551160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9014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2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3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45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22793706" y="12981031"/>
            <a:ext cx="361189" cy="40411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9014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4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5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9014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64" name="A blue and white director’s chair beside a pool with a floating blue inflatable ring"/>
          <p:cNvSpPr/>
          <p:nvPr>
            <p:ph type="pic" idx="21"/>
          </p:nvPr>
        </p:nvSpPr>
        <p:spPr>
          <a:xfrm>
            <a:off x="14034290" y="-250431"/>
            <a:ext cx="10358781" cy="142295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Body Level One…"/>
          <p:cNvSpPr txBox="1"/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Author and Date"/>
          <p:cNvSpPr txBox="1"/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7" name="Slide Title"/>
          <p:cNvSpPr txBox="1"/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8" name="Slide Subtitle"/>
          <p:cNvSpPr txBox="1"/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pc="-101" sz="3395"/>
            </a:lvl1pPr>
          </a:lstStyle>
          <a:p>
            <a:pPr/>
            <a:r>
              <a:t>Slide Subtitle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ection Title"/>
          <p:cNvSpPr txBox="1"/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pc="-408" sz="10200"/>
            </a:lvl1pPr>
          </a:lstStyle>
          <a:p>
            <a:pPr/>
            <a:r>
              <a:t>Section Title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5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6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 </a:t>
            </a:r>
          </a:p>
        </p:txBody>
      </p:sp>
      <p:sp>
        <p:nvSpPr>
          <p:cNvPr id="87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"/>
          <p:cNvSpPr/>
          <p:nvPr/>
        </p:nvSpPr>
        <p:spPr>
          <a:xfrm>
            <a:off x="-1" y="1270000"/>
            <a:ext cx="24384001" cy="124460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pc="-44" sz="22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96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7" name="Agenda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Agenda Subtitle</a:t>
            </a:r>
          </a:p>
        </p:txBody>
      </p:sp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Agenda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Agenda Title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797516" y="12979146"/>
            <a:ext cx="361189" cy="4041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pc="0" sz="180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e ris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rise</a:t>
            </a:r>
          </a:p>
        </p:txBody>
      </p:sp>
      <p:sp>
        <p:nvSpPr>
          <p:cNvPr id="161" name="By: Darnisha Turner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By: Darnisha Turner</a:t>
            </a:r>
          </a:p>
          <a:p>
            <a:pPr/>
            <a:r>
              <a:t>August 2024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Indirect stakeholders resumed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Indirect stakeholders resumed</a:t>
            </a:r>
          </a:p>
        </p:txBody>
      </p:sp>
      <p:sp>
        <p:nvSpPr>
          <p:cNvPr id="202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203" name="2. Technology and App Developer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Technology and App Developers:</a:t>
            </a:r>
          </a:p>
          <a:p>
            <a:pPr lvl="2"/>
            <a:r>
              <a:t>- Development Teams: Who are tasked with creating and maintaining the babysitters app, need to understand the needs and pain points of users to deliver effective solutions.</a:t>
            </a:r>
          </a:p>
          <a:p>
            <a:pPr lvl="2"/>
            <a:r>
              <a:t>- Investors and Business Partners: Who may fund or collaborate with the app development and are interested in the market potential of addressing the problem.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is the impact / what are the consequences of the problems?"/>
          <p:cNvSpPr txBox="1"/>
          <p:nvPr/>
        </p:nvSpPr>
        <p:spPr>
          <a:xfrm>
            <a:off x="1225526" y="3931652"/>
            <a:ext cx="21826835" cy="401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0"/>
              </a:spcBef>
              <a:tabLst/>
              <a:defRPr spc="0" sz="128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What is the impact / what are the consequences of the problems?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he problem?…"/>
          <p:cNvSpPr txBox="1"/>
          <p:nvPr>
            <p:ph type="title"/>
          </p:nvPr>
        </p:nvSpPr>
        <p:spPr>
          <a:xfrm>
            <a:off x="1993420" y="3564106"/>
            <a:ext cx="21869401" cy="2881785"/>
          </a:xfrm>
          <a:prstGeom prst="rect">
            <a:avLst/>
          </a:prstGeom>
        </p:spPr>
        <p:txBody>
          <a:bodyPr/>
          <a:lstStyle/>
          <a:p>
            <a:pPr defTabSz="437514">
              <a:defRPr spc="-216" sz="5406"/>
            </a:pPr>
            <a:r>
              <a:t>                                                                          The problem?</a:t>
            </a:r>
          </a:p>
          <a:p>
            <a:pPr defTabSz="437514">
              <a:defRPr spc="-216" sz="5406"/>
            </a:pPr>
          </a:p>
          <a:p>
            <a:pPr defTabSz="437514">
              <a:defRPr spc="-216" sz="5406"/>
            </a:pPr>
            <a:r>
              <a:t>The affordability and availability of babysitting services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Primary  stakeholder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Primary  stakeholders</a:t>
            </a:r>
          </a:p>
        </p:txBody>
      </p:sp>
      <p:sp>
        <p:nvSpPr>
          <p:cNvPr id="167" name="The Affecte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Affected?</a:t>
            </a:r>
          </a:p>
        </p:txBody>
      </p:sp>
      <p:sp>
        <p:nvSpPr>
          <p:cNvPr id="168" name="1. Parents and Guardia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37463">
              <a:spcBef>
                <a:spcPts val="3000"/>
              </a:spcBef>
              <a:defRPr sz="3680"/>
            </a:pPr>
            <a:r>
              <a:t>1. Parents and Guardians:</a:t>
            </a:r>
          </a:p>
          <a:p>
            <a:pPr lvl="2" indent="841247" defTabSz="537463">
              <a:spcBef>
                <a:spcPts val="3000"/>
              </a:spcBef>
              <a:defRPr sz="3680"/>
            </a:pPr>
            <a:r>
              <a:t>-Working parents: Certainly those who need to balance demanding work schedules AND childcare responsibilities</a:t>
            </a:r>
          </a:p>
          <a:p>
            <a:pPr lvl="2" indent="841247" defTabSz="537463">
              <a:spcBef>
                <a:spcPts val="3000"/>
              </a:spcBef>
              <a:defRPr sz="3680"/>
            </a:pPr>
            <a:r>
              <a:t>-Single parents: Who often face greater financial and scheduling pressures, making affordable and available babysitting services crucial</a:t>
            </a:r>
          </a:p>
          <a:p>
            <a:pPr lvl="2" indent="841247" defTabSz="537463">
              <a:spcBef>
                <a:spcPts val="3000"/>
              </a:spcBef>
              <a:defRPr sz="3680"/>
            </a:pPr>
            <a:r>
              <a:t>-Parents of Young Children: Who need frequent and reliable babysitting to accommodate various activities, including work, social events, and errands.</a:t>
            </a:r>
          </a:p>
          <a:p>
            <a:pPr lvl="2" indent="841247" defTabSz="537463">
              <a:spcBef>
                <a:spcPts val="3000"/>
              </a:spcBef>
              <a:defRPr sz="3680"/>
            </a:pPr>
            <a:r>
              <a:t>-Low-Income Families: Who might struggle to afford high-cost childcare and need access to affordable options to meet their financial constraints.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Primary stakeholders resumed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Primary stakeholders resumed</a:t>
            </a:r>
          </a:p>
        </p:txBody>
      </p:sp>
      <p:sp>
        <p:nvSpPr>
          <p:cNvPr id="172" name="The affected cont’d"/>
          <p:cNvSpPr txBox="1"/>
          <p:nvPr>
            <p:ph type="title"/>
          </p:nvPr>
        </p:nvSpPr>
        <p:spPr>
          <a:xfrm>
            <a:off x="881332" y="1622629"/>
            <a:ext cx="21869401" cy="1778386"/>
          </a:xfrm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73" name="2. Babysitters and Childcare Provider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Babysitters and Childcare Providers:</a:t>
            </a:r>
          </a:p>
          <a:p>
            <a:pPr lvl="2"/>
            <a:r>
              <a:t>-Freelance babysitters: Individuals who provide babysitting services and rely on a steady stream of jobs for their livelihood.</a:t>
            </a:r>
          </a:p>
          <a:p>
            <a:pPr lvl="2"/>
            <a:r>
              <a:t>-Part-Time Caregivers: Students or individuals seeking flexible part-time work who benefit from readily available babysitting opportunities.</a:t>
            </a:r>
          </a:p>
          <a:p>
            <a:pPr lvl="2"/>
            <a:r>
              <a:t>-Professional Childcare Providers: Who may face competition from informal, lower-cost babysitters but also benefit from a platform that can help fill gaps in their schedules.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econdary stakeholder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Secondary stakeholders</a:t>
            </a:r>
          </a:p>
        </p:txBody>
      </p:sp>
      <p:sp>
        <p:nvSpPr>
          <p:cNvPr id="177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78" name="1. Extended Family and Friend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Extended Family and Friends:</a:t>
            </a:r>
          </a:p>
          <a:p>
            <a:pPr lvl="2"/>
            <a:r>
              <a:t>-Relatives and Friends: Often provide infromal childcare but might be less available or less affordable compared to professional services. They are indirectly impacted by parents’ need for reliable and affordable babysitting options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econdary Stakeholders resumed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Secondary Stakeholders resumed</a:t>
            </a:r>
          </a:p>
        </p:txBody>
      </p:sp>
      <p:sp>
        <p:nvSpPr>
          <p:cNvPr id="182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83" name="2. Employer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Employers:</a:t>
            </a:r>
          </a:p>
          <a:p>
            <a:pPr lvl="2"/>
            <a:r>
              <a:t>- Businesses: Benefit when their employees have dependable childcare arrangements, leading to reduced absenteeism and increased productivity.</a:t>
            </a:r>
          </a:p>
          <a:p>
            <a:pPr lvl="2"/>
            <a:r>
              <a:t>- Human Resources Departments: Who may offer support or benefits related to childcare services to help their employees manage work-life balance.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econdary stakeholders resumed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Secondary stakeholders resumed</a:t>
            </a:r>
          </a:p>
        </p:txBody>
      </p:sp>
      <p:sp>
        <p:nvSpPr>
          <p:cNvPr id="187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88" name="3. Community and Society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3. Community and Society: </a:t>
            </a:r>
          </a:p>
          <a:p>
            <a:pPr lvl="2"/>
            <a:r>
              <a:t>-Community Organizations: Such as schools, aftercare programs and local childcare centers, which might see an impact on attendance and participation based on the availability of affordable babysitting.</a:t>
            </a:r>
          </a:p>
          <a:p>
            <a:pPr lvl="2"/>
            <a:r>
              <a:t>-Local Economies: Affordable and available babysitting services can boost economic activity by enabling parents to work and participate in community activities.</a:t>
            </a:r>
          </a:p>
          <a:p>
            <a:pPr lvl="2"/>
            <a:r>
              <a:t>-Social Services: Agencies that support families might see reduced strain if parents have better access to affordable childcare options.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econdary stakeholders resumed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Secondary stakeholders resumed</a:t>
            </a:r>
          </a:p>
        </p:txBody>
      </p:sp>
      <p:sp>
        <p:nvSpPr>
          <p:cNvPr id="192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93" name="4. Educational Institutio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4. Educational Institutions:</a:t>
            </a:r>
          </a:p>
          <a:p>
            <a:pPr lvl="2"/>
            <a:r>
              <a:t>- Schools and Daycare Centers: These institutions might be affected by the availability of after-school or extended childcare services that parents need to manage their schedules.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Indirect stakeholder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Indirect stakeholders</a:t>
            </a:r>
          </a:p>
        </p:txBody>
      </p:sp>
      <p:sp>
        <p:nvSpPr>
          <p:cNvPr id="197" name="The affected cont’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affected cont’d</a:t>
            </a:r>
          </a:p>
        </p:txBody>
      </p:sp>
      <p:sp>
        <p:nvSpPr>
          <p:cNvPr id="198" name="1. Policy Makers and Government Agenci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Policy Makers and Government Agencies:</a:t>
            </a:r>
          </a:p>
          <a:p>
            <a:pPr lvl="2"/>
            <a:r>
              <a:t>- Local and National Governments: Interested in supporting families and the workforce, may see childcare affordability and availability as key to economic and social policy.</a:t>
            </a:r>
          </a:p>
          <a:p>
            <a:pPr lvl="2"/>
            <a:r>
              <a:t>- Regulatory Bodies: That oversee childcare services and ensure standards for safety and quality, which are relevant when considered affordable childcare solutions.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4_DynamicRainbow">
  <a:themeElements>
    <a:clrScheme name="34_DynamicRainbow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34_DynamicRainbow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34_DynamicRainbow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4_DynamicRainbow">
  <a:themeElements>
    <a:clrScheme name="34_DynamicRainbow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34_DynamicRainbow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34_DynamicRainbow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